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72" r:id="rId5"/>
    <p:sldId id="273" r:id="rId6"/>
    <p:sldId id="267" r:id="rId7"/>
    <p:sldId id="274" r:id="rId8"/>
    <p:sldId id="275" r:id="rId9"/>
    <p:sldId id="276" r:id="rId10"/>
    <p:sldId id="277" r:id="rId11"/>
    <p:sldId id="278" r:id="rId12"/>
    <p:sldId id="279" r:id="rId13"/>
    <p:sldId id="26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F7FA-F4F1-4C53-A4EA-48CE59A162F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22D470-8CD6-4F36-9CE8-97354FA838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F7FA-F4F1-4C53-A4EA-48CE59A162F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D470-8CD6-4F36-9CE8-97354FA838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222D470-8CD6-4F36-9CE8-97354FA838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F7FA-F4F1-4C53-A4EA-48CE59A162F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F7FA-F4F1-4C53-A4EA-48CE59A162F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222D470-8CD6-4F36-9CE8-97354FA838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F7FA-F4F1-4C53-A4EA-48CE59A162F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22D470-8CD6-4F36-9CE8-97354FA838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224F7FA-F4F1-4C53-A4EA-48CE59A162F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D470-8CD6-4F36-9CE8-97354FA838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F7FA-F4F1-4C53-A4EA-48CE59A162F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222D470-8CD6-4F36-9CE8-97354FA838B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F7FA-F4F1-4C53-A4EA-48CE59A162F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222D470-8CD6-4F36-9CE8-97354FA83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F7FA-F4F1-4C53-A4EA-48CE59A162F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22D470-8CD6-4F36-9CE8-97354FA83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22D470-8CD6-4F36-9CE8-97354FA838B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F7FA-F4F1-4C53-A4EA-48CE59A162F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222D470-8CD6-4F36-9CE8-97354FA838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224F7FA-F4F1-4C53-A4EA-48CE59A162F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224F7FA-F4F1-4C53-A4EA-48CE59A162F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22D470-8CD6-4F36-9CE8-97354FA838B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atraining.disa.mil/eta/cyber-protect/launchpage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315200" cy="2438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Lorraine Lee</a:t>
            </a:r>
          </a:p>
          <a:p>
            <a:r>
              <a:rPr lang="en-US" dirty="0" smtClean="0"/>
              <a:t>UNC Wilmington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Cyberprotect</a:t>
            </a:r>
            <a:r>
              <a:rPr lang="en-US" sz="3200" dirty="0" smtClean="0"/>
              <a:t>:  A Simulation Game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9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Attack #1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42011" y="1527175"/>
            <a:ext cx="662346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7" y="1143000"/>
            <a:ext cx="8695950" cy="55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06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Quarter 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31" y="1219200"/>
            <a:ext cx="8458688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35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Class Discussion:  IT and Internal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26700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 smtClean="0"/>
              <a:t>Focus specifically on the standards related more directly to information technology</a:t>
            </a:r>
          </a:p>
          <a:p>
            <a:r>
              <a:rPr lang="en-US" sz="2300" dirty="0" smtClean="0"/>
              <a:t>Example:  AU-C Section 315:   Understanding the Entity and its Environment and Assessing the Risk of Material Misstatement </a:t>
            </a:r>
          </a:p>
          <a:p>
            <a:endParaRPr lang="en-US" sz="2300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126" y="1219200"/>
            <a:ext cx="5640759" cy="54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AU-C Section 315:  IT and Internal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927848" cy="4572000"/>
          </a:xfrm>
        </p:spPr>
        <p:txBody>
          <a:bodyPr>
            <a:normAutofit/>
          </a:bodyPr>
          <a:lstStyle/>
          <a:p>
            <a:endParaRPr lang="en-US" sz="2300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8176344" cy="475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IT Controls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76400" y="1447800"/>
            <a:ext cx="6383013" cy="516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6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 smtClean="0"/>
              <a:t>CyberProtect</a:t>
            </a:r>
            <a:r>
              <a:rPr lang="en-US" dirty="0" smtClean="0"/>
              <a:t> is a fun, interesting simulation available </a:t>
            </a:r>
            <a:r>
              <a:rPr lang="en-US" dirty="0"/>
              <a:t>to AIS educators in a format that can be easily incorporated into the classroom.  </a:t>
            </a:r>
            <a:endParaRPr lang="en-US" dirty="0" smtClean="0"/>
          </a:p>
          <a:p>
            <a:r>
              <a:rPr lang="en-US" dirty="0" smtClean="0"/>
              <a:t>Instructors can focus on standards related to information security, IT controls, etc.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Paper:  Hayes, O’Bryan, and </a:t>
            </a:r>
            <a:r>
              <a:rPr lang="en-US" dirty="0" smtClean="0"/>
              <a:t>Vician 2019. “Mitigating Cyberattacks:  An Active Learning Instructional Resource,” </a:t>
            </a:r>
            <a:r>
              <a:rPr lang="en-US" i="1" dirty="0" smtClean="0"/>
              <a:t>Journal of Forensic and Investigative Accounting</a:t>
            </a:r>
            <a:r>
              <a:rPr lang="en-US" dirty="0" smtClean="0"/>
              <a:t>, 11:1, 221-225.  </a:t>
            </a:r>
            <a:endParaRPr lang="en-US" dirty="0"/>
          </a:p>
          <a:p>
            <a:pPr lvl="1"/>
            <a:r>
              <a:rPr lang="en-US" smtClean="0"/>
              <a:t>Paper also presented </a:t>
            </a:r>
            <a:r>
              <a:rPr lang="en-US" dirty="0"/>
              <a:t>at the 2017 AIS Midyear Meeting</a:t>
            </a:r>
          </a:p>
          <a:p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 smtClean="0"/>
              <a:t>learn about cyberattacks, mitigation strategies, professional regulations</a:t>
            </a:r>
          </a:p>
          <a:p>
            <a:r>
              <a:rPr lang="en-US" dirty="0" smtClean="0"/>
              <a:t>Students assume the role of a systems administrator purchasing tools and experimenting to defend against possible random cyberattacks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CyberProtect</a:t>
            </a:r>
            <a:r>
              <a:rPr lang="en-US" dirty="0" smtClean="0"/>
              <a:t> Simulation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712500" cy="48768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CyperProtect</a:t>
            </a:r>
            <a:r>
              <a:rPr lang="en-US" sz="1800" dirty="0" smtClean="0"/>
              <a:t> Simulation available: </a:t>
            </a:r>
          </a:p>
          <a:p>
            <a:pPr lvl="1"/>
            <a:r>
              <a:rPr lang="en-US" sz="1800" dirty="0" smtClean="0">
                <a:hlinkClick r:id="rId2"/>
              </a:rPr>
              <a:t>http://iatraining.disa.mil/eta/cyber-protect/launchpage.htm</a:t>
            </a:r>
            <a:endParaRPr lang="en-US" sz="1800" dirty="0" smtClean="0"/>
          </a:p>
          <a:p>
            <a:pPr lvl="1"/>
            <a:r>
              <a:rPr lang="en-US" sz="1800" dirty="0" smtClean="0"/>
              <a:t>Fun simulation for students</a:t>
            </a:r>
          </a:p>
          <a:p>
            <a:pPr lvl="1"/>
            <a:r>
              <a:rPr lang="en-US" sz="1800" dirty="0" smtClean="0"/>
              <a:t>Goal:  75% Readiness Rating</a:t>
            </a:r>
          </a:p>
          <a:p>
            <a:r>
              <a:rPr lang="en-US" sz="1800" dirty="0" smtClean="0"/>
              <a:t>Issue:  Simulation may not always be available at the external site </a:t>
            </a:r>
          </a:p>
          <a:p>
            <a:r>
              <a:rPr lang="en-US" sz="1800" dirty="0" smtClean="0"/>
              <a:t>Exercise provides an excellent introduction to information security threats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81400"/>
            <a:ext cx="695491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CyberProtect</a:t>
            </a:r>
            <a:r>
              <a:rPr lang="en-US" dirty="0" smtClean="0"/>
              <a:t>:  Protecting the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613418"/>
            <a:ext cx="8504238" cy="43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5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Tools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613418"/>
            <a:ext cx="8504238" cy="43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3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of Threats through Tools</a:t>
            </a:r>
            <a:endParaRPr lang="en-US" dirty="0"/>
          </a:p>
        </p:txBody>
      </p:sp>
      <p:pic>
        <p:nvPicPr>
          <p:cNvPr id="6" name="Picture 5" descr="H:\MSA 516\CyberProtect Simulation\Tool Placement in the Network_files\cyberprotect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019925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6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Purchasing the Tools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613418"/>
            <a:ext cx="8504238" cy="43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9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Deploying the Tools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613418"/>
            <a:ext cx="8504238" cy="43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2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Attack #1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10008" y="1527175"/>
            <a:ext cx="708747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72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508</TotalTime>
  <Words>242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Georgia</vt:lpstr>
      <vt:lpstr>Wingdings</vt:lpstr>
      <vt:lpstr>Wingdings 2</vt:lpstr>
      <vt:lpstr>Civic</vt:lpstr>
      <vt:lpstr>Cyberprotect:  A Simulation Game </vt:lpstr>
      <vt:lpstr>Active Learning Exercise</vt:lpstr>
      <vt:lpstr>CyberProtect Simulation</vt:lpstr>
      <vt:lpstr>CyberProtect:  Protecting the Network</vt:lpstr>
      <vt:lpstr>Selecting the Tools</vt:lpstr>
      <vt:lpstr>Mitigation of Threats through Tools</vt:lpstr>
      <vt:lpstr>Purchasing the Tools</vt:lpstr>
      <vt:lpstr>Deploying the Tools</vt:lpstr>
      <vt:lpstr>Cyber Attack #1</vt:lpstr>
      <vt:lpstr>Cyber Attack #1 </vt:lpstr>
      <vt:lpstr>Attack Details</vt:lpstr>
      <vt:lpstr>1st Quarter Report</vt:lpstr>
      <vt:lpstr>Class Discussion:  IT and Internal Control</vt:lpstr>
      <vt:lpstr>AU-C Section 315:  IT and Internal Control</vt:lpstr>
      <vt:lpstr>General IT Controls</vt:lpstr>
      <vt:lpstr>Summary</vt:lpstr>
    </vt:vector>
  </TitlesOfParts>
  <Company>UNCW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COBIT Maturity Model Rubrics to Evaluate Information Security:  An Exploratory Study</dc:title>
  <dc:creator>UNCW</dc:creator>
  <cp:lastModifiedBy>Lee, Lorraine S.</cp:lastModifiedBy>
  <cp:revision>34</cp:revision>
  <dcterms:created xsi:type="dcterms:W3CDTF">2014-01-24T01:58:08Z</dcterms:created>
  <dcterms:modified xsi:type="dcterms:W3CDTF">2019-05-20T19:50:38Z</dcterms:modified>
</cp:coreProperties>
</file>